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9863" autoAdjust="0"/>
    <p:restoredTop sz="94660"/>
  </p:normalViewPr>
  <p:slideViewPr>
    <p:cSldViewPr>
      <p:cViewPr>
        <p:scale>
          <a:sx n="75" d="100"/>
          <a:sy n="75" d="100"/>
        </p:scale>
        <p:origin x="-1236" y="-7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o-RO" smtClean="0"/>
              <a:t>Faceți clic pentru editarea stilului de subtitlu al coordonatorului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975434-21E9-4D86-B78A-C4B1127F4A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74F278-5253-4A9B-9F23-44AC469D9B3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90E5E0-2143-427E-8E69-4F283D6A9E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u, text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307DDF-AD3F-4D10-8789-0B8DD7A83B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F53EEB-7F1B-4725-87EA-98B0A19FDC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6C74C5-BF4E-4DE1-8F6D-BA4352A12F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DF0314-C086-47CA-8662-722582B529E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5" name="Substituent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FEC78B-388A-4C4D-8D6E-6A3B2F75E19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05EA49-745B-42AF-B7ED-7A1D3F4EAB6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1E47BB-D095-4E09-82B0-6DD5C77067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20D909-1DE3-429C-9B0F-8E45FCA20F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o-RO" smtClean="0"/>
              <a:t>Faceți clic pentru a edita stilul de titlu Coordonator</a:t>
            </a:r>
            <a:endParaRPr lang="ro-RO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o-RO" noProof="0" smtClean="0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o-RO" smtClean="0"/>
              <a:t>Faceți clic pentru a edita stilurile de text Coordonator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D0E9BC0-57C8-4443-8F77-032B23C5B7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 smtClean="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 smtClean="0"/>
            </a:lvl1pPr>
          </a:lstStyle>
          <a:p>
            <a:pPr>
              <a:defRPr/>
            </a:pPr>
            <a:fld id="{75824CB2-0D5E-4D77-A3F6-AA2CDE99F3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o-R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z="1400" b="1" smtClean="0">
                <a:cs typeface="Arial" charset="0"/>
              </a:rPr>
              <a:t>APELE </a:t>
            </a:r>
            <a:r>
              <a:rPr lang="en-US" sz="1400" b="1" smtClean="0">
                <a:cs typeface="Arial" charset="0"/>
              </a:rPr>
              <a:t>DIN </a:t>
            </a:r>
            <a:r>
              <a:rPr lang="ro-RO" sz="1400" b="1" dirty="0" smtClean="0">
                <a:cs typeface="Arial" charset="0"/>
              </a:rPr>
              <a:t>ASIA</a:t>
            </a:r>
            <a:endParaRPr lang="en-US" sz="1400" b="1" dirty="0" smtClean="0">
              <a:cs typeface="Arial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209800" y="3886200"/>
            <a:ext cx="6400800" cy="762000"/>
          </a:xfrm>
        </p:spPr>
        <p:txBody>
          <a:bodyPr/>
          <a:lstStyle/>
          <a:p>
            <a:pPr eaLnBrk="1" hangingPunct="1"/>
            <a:r>
              <a:rPr lang="ro-RO" sz="1000" smtClean="0"/>
              <a:t>(</a:t>
            </a:r>
            <a:r>
              <a:rPr lang="ro-RO" sz="1000" smtClean="0"/>
              <a:t>Adaptat după </a:t>
            </a:r>
            <a:r>
              <a:rPr lang="ro-RO" sz="1000" i="1" smtClean="0"/>
              <a:t>Manualul </a:t>
            </a:r>
            <a:r>
              <a:rPr lang="ro-RO" sz="1000" i="1" smtClean="0"/>
              <a:t>de </a:t>
            </a:r>
            <a:r>
              <a:rPr lang="ro-RO" sz="1000" i="1" dirty="0" smtClean="0"/>
              <a:t>Geografie</a:t>
            </a:r>
            <a:r>
              <a:rPr lang="en-US" sz="1000" i="1" dirty="0" smtClean="0"/>
              <a:t>, </a:t>
            </a:r>
            <a:r>
              <a:rPr lang="ro-RO" sz="1000" i="1" dirty="0" smtClean="0"/>
              <a:t>clasa a VII </a:t>
            </a:r>
            <a:r>
              <a:rPr lang="it-IT" sz="1000" i="1" dirty="0" smtClean="0"/>
              <a:t>-a</a:t>
            </a:r>
            <a:r>
              <a:rPr lang="it-IT" sz="1000" dirty="0" smtClean="0"/>
              <a:t>, Silviu Neguţ, Gabriela Apostol</a:t>
            </a:r>
            <a:r>
              <a:rPr lang="en-US" sz="1000" dirty="0" smtClean="0"/>
              <a:t>)</a:t>
            </a:r>
          </a:p>
          <a:p>
            <a:pPr eaLnBrk="1" hangingPunct="1"/>
            <a:endParaRPr lang="en-US" sz="1000" dirty="0" smtClean="0"/>
          </a:p>
          <a:p>
            <a:pPr eaLnBrk="1" hangingPunct="1"/>
            <a:endParaRPr lang="ro-RO" sz="1000" dirty="0" smtClean="0"/>
          </a:p>
          <a:p>
            <a:pPr eaLnBrk="1" hangingPunct="1"/>
            <a:endParaRPr lang="en-US" sz="1000" dirty="0" smtClean="0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457200" y="228600"/>
            <a:ext cx="800100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o-RO" sz="1000" dirty="0" smtClean="0"/>
              <a:t>Examenul </a:t>
            </a:r>
            <a:r>
              <a:rPr lang="ro-RO" sz="1000" dirty="0" smtClean="0"/>
              <a:t>de </a:t>
            </a:r>
            <a:r>
              <a:rPr lang="ro-RO" sz="1000" dirty="0" smtClean="0"/>
              <a:t>bacalaureat naţional </a:t>
            </a:r>
            <a:r>
              <a:rPr lang="ro-RO" sz="1000" dirty="0" smtClean="0"/>
              <a:t>2014</a:t>
            </a:r>
            <a:endParaRPr lang="en-US" sz="1000" dirty="0" smtClean="0"/>
          </a:p>
          <a:p>
            <a:r>
              <a:rPr lang="ro-RO" sz="1000" dirty="0" smtClean="0"/>
              <a:t>Proba </a:t>
            </a:r>
            <a:r>
              <a:rPr lang="ro-RO" sz="1000" dirty="0" smtClean="0"/>
              <a:t>de </a:t>
            </a:r>
            <a:r>
              <a:rPr lang="ro-RO" sz="1000" dirty="0" smtClean="0"/>
              <a:t>evaluare a competenţelor </a:t>
            </a:r>
            <a:r>
              <a:rPr lang="ro-RO" sz="1000" dirty="0" smtClean="0"/>
              <a:t>digitale </a:t>
            </a:r>
            <a:r>
              <a:rPr lang="ro-RO" sz="1000" dirty="0" smtClean="0"/>
              <a:t>– </a:t>
            </a:r>
            <a:r>
              <a:rPr lang="ro-RO" sz="1000" dirty="0" smtClean="0"/>
              <a:t>document de </a:t>
            </a:r>
            <a:r>
              <a:rPr lang="ro-RO" sz="1000" dirty="0" smtClean="0"/>
              <a:t>lucru</a:t>
            </a:r>
            <a:endParaRPr lang="ro-RO" sz="10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bacalaureat naţional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evaluare a competenţelor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digitale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–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document 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lucru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457200" y="1295400"/>
            <a:ext cx="4572000" cy="4495800"/>
          </a:xfrm>
        </p:spPr>
        <p:txBody>
          <a:bodyPr/>
          <a:lstStyle/>
          <a:p>
            <a:pPr marL="114300" indent="423863" algn="just" eaLnBrk="1" hangingPunct="1">
              <a:lnSpc>
                <a:spcPct val="80000"/>
              </a:lnSpc>
              <a:buFontTx/>
              <a:buNone/>
            </a:pPr>
            <a:r>
              <a:rPr lang="en-US" sz="1200" dirty="0" smtClean="0"/>
              <a:t> </a:t>
            </a:r>
            <a:r>
              <a:rPr lang="ro-RO" sz="1200" dirty="0" smtClean="0"/>
              <a:t>Asia este un continent bogat în </a:t>
            </a:r>
            <a:r>
              <a:rPr lang="ro-RO" sz="1200" smtClean="0"/>
              <a:t>cursuri </a:t>
            </a:r>
            <a:r>
              <a:rPr lang="ro-RO" sz="1200" smtClean="0"/>
              <a:t>de </a:t>
            </a:r>
            <a:r>
              <a:rPr lang="ro-RO" sz="1200" dirty="0" smtClean="0"/>
              <a:t>apă, lacuri şi ape subterane</a:t>
            </a:r>
            <a:r>
              <a:rPr lang="ro-RO" sz="1200" smtClean="0"/>
              <a:t>, </a:t>
            </a:r>
            <a:r>
              <a:rPr lang="ro-RO" sz="1200" smtClean="0"/>
              <a:t>dar</a:t>
            </a:r>
            <a:r>
              <a:rPr lang="ro-RO" sz="1200" dirty="0" smtClean="0"/>
              <a:t>, </a:t>
            </a:r>
            <a:r>
              <a:rPr lang="ro-RO" sz="1200" smtClean="0"/>
              <a:t>spre </a:t>
            </a:r>
            <a:r>
              <a:rPr lang="ro-RO" sz="1200" smtClean="0"/>
              <a:t>deosebire de </a:t>
            </a:r>
            <a:r>
              <a:rPr lang="ro-RO" sz="1200" dirty="0" smtClean="0"/>
              <a:t>Europa, pe întinsul ei există mari contraste în ceea ce priveşte repartizarea geografică a acestora. Astfel, în Asia se află </a:t>
            </a:r>
            <a:r>
              <a:rPr lang="ro-RO" sz="1200" smtClean="0"/>
              <a:t>regiuni </a:t>
            </a:r>
            <a:r>
              <a:rPr lang="ro-RO" sz="1200" smtClean="0"/>
              <a:t>endoreice</a:t>
            </a:r>
            <a:r>
              <a:rPr lang="ro-RO" sz="1200" dirty="0" smtClean="0"/>
              <a:t>, respectiv cu ape care nu se varsă în Oceanul Planetar. Cel mai întins asemenea areal este </a:t>
            </a:r>
            <a:r>
              <a:rPr lang="ro-RO" sz="1200" smtClean="0"/>
              <a:t>cel </a:t>
            </a:r>
            <a:r>
              <a:rPr lang="ro-RO" sz="1200" smtClean="0"/>
              <a:t>din </a:t>
            </a:r>
            <a:r>
              <a:rPr lang="ro-RO" sz="1200" dirty="0" smtClean="0"/>
              <a:t>Asia Centrală, care </a:t>
            </a:r>
            <a:r>
              <a:rPr lang="ro-RO" sz="1200" smtClean="0"/>
              <a:t>se </a:t>
            </a:r>
            <a:r>
              <a:rPr lang="ro-RO" sz="1200" smtClean="0"/>
              <a:t>desfăşoară de </a:t>
            </a:r>
            <a:r>
              <a:rPr lang="ro-RO" sz="1200" dirty="0" smtClean="0"/>
              <a:t>la Marea Caspică până Munţii </a:t>
            </a:r>
            <a:r>
              <a:rPr lang="ro-RO" sz="1200" dirty="0" err="1" smtClean="0"/>
              <a:t>Tian</a:t>
            </a:r>
            <a:r>
              <a:rPr lang="ro-RO" sz="1200" dirty="0" smtClean="0"/>
              <a:t> </a:t>
            </a:r>
            <a:r>
              <a:rPr lang="ro-RO" sz="1200" dirty="0" err="1" smtClean="0"/>
              <a:t>Shan</a:t>
            </a:r>
            <a:r>
              <a:rPr lang="ro-RO" sz="1200" dirty="0" smtClean="0"/>
              <a:t>. Există şi aici fluvii</a:t>
            </a:r>
            <a:r>
              <a:rPr lang="ro-RO" sz="1200" smtClean="0"/>
              <a:t>, </a:t>
            </a:r>
            <a:r>
              <a:rPr lang="ro-RO" sz="1200" smtClean="0"/>
              <a:t>dar </a:t>
            </a:r>
            <a:r>
              <a:rPr lang="ro-RO" sz="1200" dirty="0" smtClean="0"/>
              <a:t>acestea </a:t>
            </a:r>
            <a:r>
              <a:rPr lang="ro-RO" sz="1200" smtClean="0"/>
              <a:t>fie </a:t>
            </a:r>
            <a:r>
              <a:rPr lang="ro-RO" sz="1200" smtClean="0"/>
              <a:t>debuşează </a:t>
            </a:r>
            <a:r>
              <a:rPr lang="ro-RO" sz="1200" dirty="0" smtClean="0"/>
              <a:t>în </a:t>
            </a:r>
            <a:r>
              <a:rPr lang="ro-RO" sz="1200" smtClean="0"/>
              <a:t>lacuri </a:t>
            </a:r>
            <a:r>
              <a:rPr lang="ro-RO" sz="1200" smtClean="0"/>
              <a:t>(de </a:t>
            </a:r>
            <a:r>
              <a:rPr lang="ro-RO" sz="1200" smtClean="0"/>
              <a:t>exemplu </a:t>
            </a:r>
            <a:r>
              <a:rPr lang="ro-RO" sz="1200" smtClean="0"/>
              <a:t>Amu-Daria</a:t>
            </a:r>
            <a:r>
              <a:rPr lang="ro-RO" sz="1200" dirty="0" smtClean="0"/>
              <a:t>, în Lacul Aral), fie </a:t>
            </a:r>
            <a:r>
              <a:rPr lang="ro-RO" sz="1200" smtClean="0"/>
              <a:t>se </a:t>
            </a:r>
            <a:r>
              <a:rPr lang="ro-RO" sz="1200" smtClean="0"/>
              <a:t>pierd </a:t>
            </a:r>
            <a:r>
              <a:rPr lang="ro-RO" sz="1200" dirty="0" smtClean="0"/>
              <a:t>în nisipuri (Tarim) sau în mlaştini.</a:t>
            </a:r>
            <a:endParaRPr lang="en-US" sz="1200" dirty="0" smtClean="0"/>
          </a:p>
          <a:p>
            <a:pPr marL="114300" indent="423863" algn="just" eaLnBrk="1" hangingPunct="1">
              <a:lnSpc>
                <a:spcPct val="80000"/>
              </a:lnSpc>
              <a:buFontTx/>
              <a:buNone/>
            </a:pPr>
            <a:r>
              <a:rPr lang="ro-RO" sz="1200" dirty="0" smtClean="0"/>
              <a:t>Există şi întinse regiuni ar</a:t>
            </a:r>
            <a:r>
              <a:rPr lang="en-GB" sz="1200" dirty="0" err="1" smtClean="0"/>
              <a:t>eice</a:t>
            </a:r>
            <a:r>
              <a:rPr lang="ro-RO" sz="1200" smtClean="0"/>
              <a:t>, </a:t>
            </a:r>
            <a:r>
              <a:rPr lang="ro-RO" sz="1200" smtClean="0"/>
              <a:t>adică </a:t>
            </a:r>
            <a:r>
              <a:rPr lang="ro-RO" sz="1200" dirty="0" smtClean="0"/>
              <a:t>fără ape curgătoare, cum </a:t>
            </a:r>
            <a:r>
              <a:rPr lang="ro-RO" sz="1200" smtClean="0"/>
              <a:t>sunt </a:t>
            </a:r>
            <a:r>
              <a:rPr lang="ro-RO" sz="1200" smtClean="0"/>
              <a:t>Podişul </a:t>
            </a:r>
            <a:r>
              <a:rPr lang="ro-RO" sz="1200" dirty="0" smtClean="0"/>
              <a:t>Arabiei şi partea centrală </a:t>
            </a:r>
            <a:r>
              <a:rPr lang="ro-RO" sz="1200" smtClean="0"/>
              <a:t>a </a:t>
            </a:r>
            <a:r>
              <a:rPr lang="ro-RO" sz="1200" smtClean="0"/>
              <a:t>podişului </a:t>
            </a:r>
            <a:r>
              <a:rPr lang="ro-RO" sz="1200" dirty="0" smtClean="0"/>
              <a:t>Karakum.</a:t>
            </a:r>
            <a:endParaRPr lang="en-US" sz="1200" dirty="0" smtClean="0"/>
          </a:p>
          <a:p>
            <a:pPr marL="114300" indent="423863" algn="just" eaLnBrk="1" hangingPunct="1">
              <a:lnSpc>
                <a:spcPct val="80000"/>
              </a:lnSpc>
              <a:buFontTx/>
              <a:buNone/>
            </a:pPr>
            <a:r>
              <a:rPr lang="ro-RO" sz="1200" dirty="0" smtClean="0"/>
              <a:t>Marile fluvii asiatice </a:t>
            </a:r>
            <a:r>
              <a:rPr lang="ro-RO" sz="1200" smtClean="0"/>
              <a:t>se </a:t>
            </a:r>
            <a:r>
              <a:rPr lang="ro-RO" sz="1200" smtClean="0"/>
              <a:t>îndreaptă </a:t>
            </a:r>
            <a:r>
              <a:rPr lang="ro-RO" sz="1200" dirty="0" smtClean="0"/>
              <a:t>spre oceanele care limitează continentul: </a:t>
            </a:r>
            <a:r>
              <a:rPr lang="ro-RO" sz="1200" dirty="0" err="1" smtClean="0"/>
              <a:t>Obi</a:t>
            </a:r>
            <a:r>
              <a:rPr lang="ro-RO" sz="1200" dirty="0" smtClean="0"/>
              <a:t>, Enisei, Lena (Oceanul </a:t>
            </a:r>
            <a:r>
              <a:rPr lang="ro-RO" sz="1200" dirty="0" err="1" smtClean="0"/>
              <a:t>Artic</a:t>
            </a:r>
            <a:r>
              <a:rPr lang="ro-RO" sz="1200" dirty="0" smtClean="0"/>
              <a:t>); Amur, Huang He, </a:t>
            </a:r>
            <a:r>
              <a:rPr lang="ro-RO" sz="1200" dirty="0" err="1" smtClean="0"/>
              <a:t>Changjiang</a:t>
            </a:r>
            <a:r>
              <a:rPr lang="ro-RO" sz="1200" dirty="0" smtClean="0"/>
              <a:t>, Mekong (Oceanul Pacific); Salween, Gange</a:t>
            </a:r>
            <a:r>
              <a:rPr lang="ro-RO" sz="1200" smtClean="0"/>
              <a:t>, </a:t>
            </a:r>
            <a:r>
              <a:rPr lang="ro-RO" sz="1200" smtClean="0"/>
              <a:t>Indus</a:t>
            </a:r>
            <a:r>
              <a:rPr lang="ro-RO" sz="1200" dirty="0" smtClean="0"/>
              <a:t>, Tigru, Eufrat (</a:t>
            </a:r>
            <a:r>
              <a:rPr lang="ro-RO" sz="1200" smtClean="0"/>
              <a:t>Oceanul </a:t>
            </a:r>
            <a:r>
              <a:rPr lang="ro-RO" sz="1200" smtClean="0"/>
              <a:t>Indian</a:t>
            </a:r>
            <a:r>
              <a:rPr lang="ro-RO" sz="1200" dirty="0" smtClean="0"/>
              <a:t>).</a:t>
            </a:r>
            <a:endParaRPr lang="en-US" sz="1200" dirty="0" smtClean="0"/>
          </a:p>
          <a:p>
            <a:pPr marL="114300" indent="423863" algn="just" eaLnBrk="1" hangingPunct="1">
              <a:lnSpc>
                <a:spcPct val="80000"/>
              </a:lnSpc>
              <a:buFontTx/>
              <a:buNone/>
            </a:pPr>
            <a:r>
              <a:rPr lang="ro-RO" sz="1200" dirty="0" smtClean="0"/>
              <a:t>La vărsarea în mare, unele fluvii </a:t>
            </a:r>
            <a:r>
              <a:rPr lang="ro-RO" sz="1200" smtClean="0"/>
              <a:t>formează </a:t>
            </a:r>
            <a:r>
              <a:rPr lang="ro-RO" sz="1200" smtClean="0"/>
              <a:t>delte</a:t>
            </a:r>
            <a:r>
              <a:rPr lang="ro-RO" sz="1200" smtClean="0"/>
              <a:t>. </a:t>
            </a:r>
            <a:r>
              <a:rPr lang="ro-RO" sz="1200" smtClean="0"/>
              <a:t>Dintre </a:t>
            </a:r>
            <a:r>
              <a:rPr lang="ro-RO" sz="1200" dirty="0" smtClean="0"/>
              <a:t>acestea, cea </a:t>
            </a:r>
            <a:r>
              <a:rPr lang="ro-RO" sz="1200" smtClean="0"/>
              <a:t>formată </a:t>
            </a:r>
            <a:r>
              <a:rPr lang="ro-RO" sz="1200" smtClean="0"/>
              <a:t>de </a:t>
            </a:r>
            <a:r>
              <a:rPr lang="ro-RO" sz="1200" dirty="0" smtClean="0"/>
              <a:t>fluviile Gange şi Brahmaputra este cea mai </a:t>
            </a:r>
            <a:r>
              <a:rPr lang="ro-RO" sz="1200" smtClean="0"/>
              <a:t>mare </a:t>
            </a:r>
            <a:r>
              <a:rPr lang="ro-RO" sz="1200" smtClean="0"/>
              <a:t>de </a:t>
            </a:r>
            <a:r>
              <a:rPr lang="ro-RO" sz="1200" dirty="0" smtClean="0"/>
              <a:t>pe glob (aproape cât </a:t>
            </a:r>
            <a:r>
              <a:rPr lang="ro-RO" sz="1200" smtClean="0"/>
              <a:t>jumătate </a:t>
            </a:r>
            <a:r>
              <a:rPr lang="ro-RO" sz="1200" smtClean="0"/>
              <a:t>din întinderea </a:t>
            </a:r>
            <a:r>
              <a:rPr lang="ro-RO" sz="1200" dirty="0" smtClean="0"/>
              <a:t>ţării noastre), iar cea a fluviului Huang He</a:t>
            </a:r>
            <a:r>
              <a:rPr lang="ro-RO" sz="1200" smtClean="0"/>
              <a:t>, </a:t>
            </a:r>
            <a:r>
              <a:rPr lang="ro-RO" sz="1200" smtClean="0"/>
              <a:t>din </a:t>
            </a:r>
            <a:r>
              <a:rPr lang="ro-RO" sz="1200" dirty="0" smtClean="0"/>
              <a:t>cauza marii </a:t>
            </a:r>
            <a:r>
              <a:rPr lang="ro-RO" sz="1200" smtClean="0"/>
              <a:t>cantităţi </a:t>
            </a:r>
            <a:r>
              <a:rPr lang="ro-RO" sz="1200" smtClean="0"/>
              <a:t>de </a:t>
            </a:r>
            <a:r>
              <a:rPr lang="ro-RO" sz="1200" dirty="0" smtClean="0"/>
              <a:t>aluviuni </a:t>
            </a:r>
            <a:r>
              <a:rPr lang="ro-RO" sz="1200" smtClean="0"/>
              <a:t>cărate </a:t>
            </a:r>
            <a:r>
              <a:rPr lang="ro-RO" sz="1200" smtClean="0"/>
              <a:t>de </a:t>
            </a:r>
            <a:r>
              <a:rPr lang="ro-RO" sz="1200" dirty="0" smtClean="0"/>
              <a:t>ape, are cea </a:t>
            </a:r>
            <a:r>
              <a:rPr lang="ro-RO" sz="1200" smtClean="0"/>
              <a:t>mai </a:t>
            </a:r>
            <a:r>
              <a:rPr lang="ro-RO" sz="1200" smtClean="0"/>
              <a:t>rapidă </a:t>
            </a:r>
            <a:r>
              <a:rPr lang="ro-RO" sz="1200" dirty="0" smtClean="0"/>
              <a:t>avansare (circa 200 m anual).</a:t>
            </a:r>
            <a:endParaRPr lang="en-US" sz="1200" dirty="0" smtClean="0"/>
          </a:p>
          <a:p>
            <a:pPr marL="114300" indent="423863" algn="just" eaLnBrk="1" hangingPunct="1">
              <a:lnSpc>
                <a:spcPct val="80000"/>
              </a:lnSpc>
              <a:buFontTx/>
              <a:buNone/>
            </a:pPr>
            <a:r>
              <a:rPr lang="ro-RO" sz="1200" dirty="0" smtClean="0"/>
              <a:t>Asia este bogată în lacuri. Unele sunt foarte întinse</a:t>
            </a:r>
            <a:r>
              <a:rPr lang="ro-RO" sz="1200" smtClean="0"/>
              <a:t>, </a:t>
            </a:r>
            <a:r>
              <a:rPr lang="ro-RO" sz="1200" smtClean="0"/>
              <a:t>purtând </a:t>
            </a:r>
            <a:r>
              <a:rPr lang="ro-RO" sz="1200" smtClean="0"/>
              <a:t>numele </a:t>
            </a:r>
            <a:r>
              <a:rPr lang="ro-RO" sz="1200" smtClean="0"/>
              <a:t>de </a:t>
            </a:r>
            <a:r>
              <a:rPr lang="ro-RO" sz="1200" dirty="0" smtClean="0"/>
              <a:t>„mare”: Marea Caspică, Marea Aral, Marea Moartă. Acestea </a:t>
            </a:r>
            <a:r>
              <a:rPr lang="ro-RO" sz="1200" smtClean="0"/>
              <a:t>reprezintă </a:t>
            </a:r>
            <a:r>
              <a:rPr lang="ro-RO" sz="1200" smtClean="0"/>
              <a:t>de </a:t>
            </a:r>
            <a:r>
              <a:rPr lang="ro-RO" sz="1200" dirty="0" smtClean="0"/>
              <a:t>fapt rămăşiţele unor vechi mări. Altele sunt </a:t>
            </a:r>
            <a:r>
              <a:rPr lang="ro-RO" sz="1200" smtClean="0"/>
              <a:t>foarte </a:t>
            </a:r>
            <a:r>
              <a:rPr lang="ro-RO" sz="1200" smtClean="0"/>
              <a:t>adânci</a:t>
            </a:r>
            <a:r>
              <a:rPr lang="ro-RO" sz="1200" smtClean="0"/>
              <a:t>, </a:t>
            </a:r>
            <a:r>
              <a:rPr lang="ro-RO" sz="1200" smtClean="0"/>
              <a:t>de </a:t>
            </a:r>
            <a:r>
              <a:rPr lang="ro-RO" sz="1200" dirty="0" smtClean="0"/>
              <a:t>exemplu Baikal, </a:t>
            </a:r>
            <a:r>
              <a:rPr lang="ro-RO" sz="1200" smtClean="0"/>
              <a:t>care </a:t>
            </a:r>
            <a:r>
              <a:rPr lang="ro-RO" sz="1200" smtClean="0"/>
              <a:t>deţine recordul mondial </a:t>
            </a:r>
            <a:r>
              <a:rPr lang="ro-RO" sz="1200" smtClean="0"/>
              <a:t>în </a:t>
            </a:r>
            <a:r>
              <a:rPr lang="ro-RO" sz="1200" smtClean="0"/>
              <a:t>domeniu </a:t>
            </a:r>
            <a:r>
              <a:rPr lang="ro-RO" sz="1200" dirty="0" smtClean="0"/>
              <a:t>(1620 m).</a:t>
            </a:r>
            <a:endParaRPr lang="en-US" sz="1200" dirty="0" smtClean="0"/>
          </a:p>
        </p:txBody>
      </p:sp>
      <p:pic>
        <p:nvPicPr>
          <p:cNvPr id="3076" name="Picture 14" descr="comp_i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562600" y="1828800"/>
            <a:ext cx="2809875" cy="2809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pPr algn="l"/>
            <a:r>
              <a:rPr lang="ro-RO" sz="1000" dirty="0" smtClean="0">
                <a:latin typeface="Arial" pitchFamily="34" charset="0"/>
                <a:cs typeface="Arial" pitchFamily="34" charset="0"/>
              </a:rPr>
              <a:t>Examenul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bacalaureat naţional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2014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 smtClean="0">
                <a:latin typeface="Arial" pitchFamily="34" charset="0"/>
                <a:cs typeface="Arial" pitchFamily="34" charset="0"/>
              </a:rPr>
            </a:br>
            <a:r>
              <a:rPr lang="ro-RO" sz="1000" dirty="0" smtClean="0">
                <a:latin typeface="Arial" pitchFamily="34" charset="0"/>
                <a:cs typeface="Arial" pitchFamily="34" charset="0"/>
              </a:rPr>
              <a:t>Proba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evaluare a competenţelor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digitale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–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document de </a:t>
            </a:r>
            <a:r>
              <a:rPr lang="ro-RO" sz="1000" dirty="0" smtClean="0">
                <a:latin typeface="Arial" pitchFamily="34" charset="0"/>
                <a:cs typeface="Arial" pitchFamily="34" charset="0"/>
              </a:rPr>
              <a:t>lucru</a:t>
            </a:r>
            <a:endParaRPr lang="en-GB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71600"/>
            <a:ext cx="8229600" cy="4953000"/>
          </a:xfrm>
        </p:spPr>
        <p:txBody>
          <a:bodyPr/>
          <a:lstStyle/>
          <a:p>
            <a:pPr marL="609600" indent="-609600" algn="just" eaLnBrk="1" hangingPunct="1">
              <a:lnSpc>
                <a:spcPct val="80000"/>
              </a:lnSpc>
              <a:buFontTx/>
              <a:buNone/>
            </a:pPr>
            <a:r>
              <a:rPr lang="ro-RO" sz="1200" smtClean="0"/>
              <a:t>     </a:t>
            </a:r>
            <a:r>
              <a:rPr lang="ro-RO" sz="1200" smtClean="0"/>
              <a:t>Răspundeţi </a:t>
            </a:r>
            <a:r>
              <a:rPr lang="ro-RO" sz="1200" dirty="0" smtClean="0"/>
              <a:t>la următoarele întrebări:</a:t>
            </a:r>
          </a:p>
          <a:p>
            <a:pPr marL="609600" indent="-609600" algn="just" eaLnBrk="1" hangingPunct="1">
              <a:buFontTx/>
              <a:buAutoNum type="arabicPeriod"/>
            </a:pPr>
            <a:r>
              <a:rPr lang="ro-RO" sz="1200" dirty="0" smtClean="0"/>
              <a:t>Analizaţi harta fizico-geografică a Asiei şi </a:t>
            </a:r>
            <a:r>
              <a:rPr lang="ro-RO" sz="1200" smtClean="0"/>
              <a:t>tabelul </a:t>
            </a:r>
            <a:r>
              <a:rPr lang="ro-RO" sz="1200" smtClean="0"/>
              <a:t>de </a:t>
            </a:r>
            <a:r>
              <a:rPr lang="ro-RO" sz="1200" dirty="0" smtClean="0"/>
              <a:t>mai jos, şi notaţi în caiete: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originea principalelor lacuri;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lacuri cu suprafeţe variabile;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lacuri aflate la cea mai </a:t>
            </a:r>
            <a:r>
              <a:rPr lang="ro-RO" sz="1200" smtClean="0"/>
              <a:t>joasă </a:t>
            </a:r>
            <a:r>
              <a:rPr lang="ro-RO" sz="1200" smtClean="0"/>
              <a:t>altitudine de </a:t>
            </a:r>
            <a:r>
              <a:rPr lang="ro-RO" sz="1200" dirty="0" smtClean="0"/>
              <a:t>pe glob.</a:t>
            </a:r>
          </a:p>
          <a:p>
            <a:pPr marL="609600" indent="-609600" algn="just" eaLnBrk="1" hangingPunct="1">
              <a:buFontTx/>
              <a:buAutoNum type="arabicPeriod"/>
            </a:pPr>
            <a:r>
              <a:rPr lang="ro-RO" sz="1200" dirty="0" smtClean="0"/>
              <a:t>Enumeraţi câte trei fluvii asiatice care se varsă în: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Oceanul Arctic;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Oceanul Pacific;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smtClean="0"/>
              <a:t>Oceanul </a:t>
            </a:r>
            <a:r>
              <a:rPr lang="ro-RO" sz="1200" smtClean="0"/>
              <a:t>Indian</a:t>
            </a:r>
            <a:r>
              <a:rPr lang="ro-RO" sz="1200" dirty="0" smtClean="0"/>
              <a:t>.</a:t>
            </a:r>
            <a:endParaRPr lang="en-US" sz="1200" dirty="0" smtClean="0"/>
          </a:p>
          <a:p>
            <a:pPr marL="609600" indent="-609600" algn="just" eaLnBrk="1" hangingPunct="1">
              <a:buFontTx/>
              <a:buAutoNum type="arabicPeriod"/>
            </a:pPr>
            <a:r>
              <a:rPr lang="ro-RO" sz="1200" smtClean="0"/>
              <a:t>Urmărind </a:t>
            </a:r>
            <a:r>
              <a:rPr lang="ro-RO" sz="1200" dirty="0" smtClean="0"/>
              <a:t>hărţile alăturate, enumeraţi principalele patru fluvii asiatice: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dirty="0" smtClean="0"/>
              <a:t>ca lungime;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ro-RO" sz="1200" smtClean="0"/>
              <a:t>ca </a:t>
            </a:r>
            <a:r>
              <a:rPr lang="ro-RO" sz="1200" smtClean="0"/>
              <a:t>debit mediu</a:t>
            </a:r>
            <a:r>
              <a:rPr lang="en-US" sz="1200" dirty="0" smtClean="0"/>
              <a:t>;</a:t>
            </a:r>
          </a:p>
          <a:p>
            <a:pPr marL="2057400" lvl="3" indent="-381000" algn="just" eaLnBrk="1" hangingPunct="1">
              <a:buFontTx/>
              <a:buAutoNum type="alphaLcParenR"/>
            </a:pPr>
            <a:r>
              <a:rPr lang="en-US" sz="1200" smtClean="0"/>
              <a:t>ca </a:t>
            </a:r>
            <a:r>
              <a:rPr lang="en-US" sz="1200" smtClean="0"/>
              <a:t>debit </a:t>
            </a:r>
            <a:r>
              <a:rPr lang="en-US" sz="1200" dirty="0" smtClean="0"/>
              <a:t>maxim</a:t>
            </a:r>
            <a:r>
              <a:rPr lang="ro-RO" sz="1200" dirty="0" smtClean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141</TotalTime>
  <Words>428</Words>
  <Application>Microsoft Office PowerPoint</Application>
  <PresentationFormat>Expunere pe ecran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3</vt:i4>
      </vt:variant>
    </vt:vector>
  </HeadingPairs>
  <TitlesOfParts>
    <vt:vector size="4" baseType="lpstr">
      <vt:lpstr>Default Design</vt:lpstr>
      <vt:lpstr>APELE DIN ASIA</vt:lpstr>
      <vt:lpstr>Examenul de bacalaureat naţional 2014 Proba de evaluare a competenţelor digitale – document de lucru</vt:lpstr>
      <vt:lpstr>Examenul de bacalaureat naţional 2014 Proba de evaluare a competenţelor digitale – document de lucru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ALTE ROMANE  REALISTE INTERBELICE</dc:title>
  <dc:creator>CNEE</dc:creator>
  <cp:lastModifiedBy>user1</cp:lastModifiedBy>
  <cp:revision>44</cp:revision>
  <cp:lastPrinted>1601-01-01T00:00:00Z</cp:lastPrinted>
  <dcterms:created xsi:type="dcterms:W3CDTF">1601-01-01T00:00:00Z</dcterms:created>
  <dcterms:modified xsi:type="dcterms:W3CDTF">2014-04-29T09:34:22Z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